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0" r:id="rId5"/>
  </p:sldMasterIdLst>
  <p:notesMasterIdLst>
    <p:notesMasterId r:id="rId10"/>
  </p:notesMasterIdLst>
  <p:handoutMasterIdLst>
    <p:handoutMasterId r:id="rId11"/>
  </p:handoutMasterIdLst>
  <p:sldIdLst>
    <p:sldId id="257" r:id="rId6"/>
    <p:sldId id="297" r:id="rId7"/>
    <p:sldId id="303" r:id="rId8"/>
    <p:sldId id="275" r:id="rId9"/>
  </p:sldIdLst>
  <p:sldSz cx="12192000" cy="6858000"/>
  <p:notesSz cx="9982200" cy="67945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Montserrat" panose="00000500000000000000" pitchFamily="2" charset="0"/>
      <p:regular r:id="rId16"/>
      <p:bold r:id="rId17"/>
      <p:italic r:id="rId18"/>
      <p:boldItalic r:id="rId19"/>
    </p:embeddedFont>
    <p:embeddedFont>
      <p:font typeface="Montserrat Black" panose="00000A00000000000000" pitchFamily="2" charset="0"/>
      <p:bold r:id="rId20"/>
      <p:italic r:id="rId21"/>
      <p:boldItalic r:id="rId22"/>
    </p:embeddedFont>
    <p:embeddedFont>
      <p:font typeface="Montserrat ExtraBold" panose="00000900000000000000" pitchFamily="2" charset="0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081B4752-1292-4318-9FCE-58520116D13C}">
          <p14:sldIdLst>
            <p14:sldId id="257"/>
            <p14:sldId id="297"/>
            <p14:sldId id="303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500"/>
    <a:srgbClr val="183EFF"/>
    <a:srgbClr val="FFD622"/>
    <a:srgbClr val="03CF00"/>
    <a:srgbClr val="783C00"/>
    <a:srgbClr val="E5231F"/>
    <a:srgbClr val="3C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09" autoAdjust="0"/>
    <p:restoredTop sz="83446" autoAdjust="0"/>
  </p:normalViewPr>
  <p:slideViewPr>
    <p:cSldViewPr snapToGrid="0">
      <p:cViewPr varScale="1">
        <p:scale>
          <a:sx n="129" d="100"/>
          <a:sy n="129" d="100"/>
        </p:scale>
        <p:origin x="1374" y="114"/>
      </p:cViewPr>
      <p:guideLst>
        <p:guide orient="horz" pos="2160"/>
        <p:guide pos="3840"/>
        <p:guide pos="325"/>
        <p:guide pos="7355"/>
        <p:guide orient="horz" pos="346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customXml" Target="../customXml/item3.xml"/><Relationship Id="rId21" Type="http://schemas.openxmlformats.org/officeDocument/2006/relationships/font" Target="fonts/font10.fntdata"/><Relationship Id="rId7" Type="http://schemas.openxmlformats.org/officeDocument/2006/relationships/slide" Target="slides/slide2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handoutMaster" Target="handoutMasters/handoutMaster1.xml"/><Relationship Id="rId24" Type="http://schemas.openxmlformats.org/officeDocument/2006/relationships/font" Target="fonts/font13.fntdata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presProps" Target="presProps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F9845-C187-46D1-BB98-53BDA910FA5D}" type="datetimeFigureOut">
              <a:rPr lang="pt-BR" smtClean="0"/>
              <a:t>15/06/2023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2B60D1-FEB8-411E-B1C2-9CBDEBA745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51571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EFE87-ED4C-4DCF-B076-8DBC51C08213}" type="datetimeFigureOut">
              <a:rPr lang="pt-BR" smtClean="0"/>
              <a:t>15/06/2023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952750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998220" y="3269853"/>
            <a:ext cx="7985760" cy="267533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4920B-BB4A-4432-A7FA-14A657F03B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3625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374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pt-BR" dirty="0"/>
              <a:t>Validação dos mapeamentos: Reuniões estão ocorrendo e se houver necessidade de outros encontros, estamos à disposição.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sz="12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Mapeamento de exames GAL – LOINC: CGIIS já está tentando contato de alguém do GAL que possa ajudar nesse mapeamento. É provável que até semana que vem se tenha alguém para ajudar nisso;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sz="12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Reunião do GDHP: Avaliar se alguém deseja fazer algum repasse.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sz="12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Alteração do plano de trabalho: Ver se Robson e Gabi têm alguma devolutiva.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0670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sz="12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Reunião entre Coordenações DATASUS, SAPS e HSL: Gabriel </a:t>
            </a:r>
            <a:r>
              <a:rPr lang="pt-BR" sz="1200" dirty="0" err="1">
                <a:solidFill>
                  <a:srgbClr val="000000">
                    <a:lumMod val="85000"/>
                    <a:lumOff val="15000"/>
                  </a:srgbClr>
                </a:solidFill>
              </a:rPr>
              <a:t>Gausmman</a:t>
            </a:r>
            <a:r>
              <a:rPr lang="pt-BR" sz="12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 mencionou que iria avaliar esse ponto semana passada e nos daria o retorno hoje.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sz="12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Tabela OBM e Hórus: Questionar se há alguma pendência.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sz="12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Ajustes do SIES e DLOG para harmonização dos imunobiológicos: Avaliar com alguém do PNI se o mapeamento já foi feito. Estamos aguardando essa entrega e Karla mencionou que provavelmente seria concluída essa semana.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Mapeamentos </a:t>
            </a:r>
            <a:r>
              <a:rPr lang="pt-BR" sz="12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BRTerminologiaPatogeno</a:t>
            </a:r>
            <a:r>
              <a:rPr lang="pt-BR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: Ver com professora Beatriz se ela deseja falar sobre esse item e informar que estamos aguardando a indicação de alguém do GAL para nos ajudar também. 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pt-BR" sz="1200" dirty="0">
              <a:solidFill>
                <a:srgbClr val="000000">
                  <a:lumMod val="85000"/>
                  <a:lumOff val="15000"/>
                </a:srgbClr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pt-BR" sz="1200" dirty="0">
              <a:solidFill>
                <a:srgbClr val="000000">
                  <a:lumMod val="85000"/>
                  <a:lumOff val="15000"/>
                </a:srgbClr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pt-BR" sz="1200" dirty="0">
              <a:solidFill>
                <a:srgbClr val="000000">
                  <a:lumMod val="85000"/>
                  <a:lumOff val="15000"/>
                </a:srgbClr>
              </a:solidFill>
            </a:endParaRP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8671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3139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8541560-C1DA-B090-79D4-D29BAABC60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5EAA027-B7AC-E312-3D74-EFF272CDB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875" y="2324784"/>
            <a:ext cx="7110249" cy="1543023"/>
          </a:xfrm>
          <a:prstGeom prst="rect">
            <a:avLst/>
          </a:prstGeom>
        </p:spPr>
        <p:txBody>
          <a:bodyPr/>
          <a:lstStyle>
            <a:lvl1pPr algn="ctr"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637449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767446"/>
            <a:ext cx="3886200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4558021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33011" y="3767446"/>
            <a:ext cx="3886200" cy="6667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33011" y="4558020"/>
            <a:ext cx="3886200" cy="8953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92622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143556"/>
            <a:ext cx="3886200" cy="4137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4" name="Espaço Reservado para Imagem 3"/>
          <p:cNvSpPr>
            <a:spLocks noGrp="1"/>
          </p:cNvSpPr>
          <p:nvPr>
            <p:ph type="pic" sz="quarter" idx="19"/>
          </p:nvPr>
        </p:nvSpPr>
        <p:spPr>
          <a:xfrm>
            <a:off x="1190624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933010" y="3143556"/>
            <a:ext cx="3886200" cy="4146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933010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Imagem 3"/>
          <p:cNvSpPr>
            <a:spLocks noGrp="1"/>
          </p:cNvSpPr>
          <p:nvPr>
            <p:ph type="pic" sz="quarter" idx="22"/>
          </p:nvPr>
        </p:nvSpPr>
        <p:spPr>
          <a:xfrm>
            <a:off x="6933010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9919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000124" y="2457451"/>
            <a:ext cx="3886200" cy="1123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000124" y="3857625"/>
            <a:ext cx="3886200" cy="13074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Gráfico 4"/>
          <p:cNvSpPr>
            <a:spLocks noGrp="1"/>
          </p:cNvSpPr>
          <p:nvPr>
            <p:ph type="chart" sz="quarter" idx="17"/>
          </p:nvPr>
        </p:nvSpPr>
        <p:spPr>
          <a:xfrm>
            <a:off x="5723336" y="1085850"/>
            <a:ext cx="5095875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0727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7991475" y="1085850"/>
            <a:ext cx="2827736" cy="441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7" name="Espaço Reservado para Imagem 2"/>
          <p:cNvSpPr>
            <a:spLocks noGrp="1"/>
          </p:cNvSpPr>
          <p:nvPr>
            <p:ph type="pic" sz="quarter" idx="16"/>
          </p:nvPr>
        </p:nvSpPr>
        <p:spPr>
          <a:xfrm>
            <a:off x="127635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360706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1360706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3500438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3500438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638800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638800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2" name="Espaço Reservado para Imagem 2"/>
          <p:cNvSpPr>
            <a:spLocks noGrp="1"/>
          </p:cNvSpPr>
          <p:nvPr>
            <p:ph type="pic" sz="quarter" idx="25"/>
          </p:nvPr>
        </p:nvSpPr>
        <p:spPr>
          <a:xfrm>
            <a:off x="3381375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23" name="Espaço Reservado para Imagem 2"/>
          <p:cNvSpPr>
            <a:spLocks noGrp="1"/>
          </p:cNvSpPr>
          <p:nvPr>
            <p:ph type="pic" sz="quarter" idx="26"/>
          </p:nvPr>
        </p:nvSpPr>
        <p:spPr>
          <a:xfrm>
            <a:off x="548640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626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2E83493-C7F4-C7B2-D2BD-755425FFEBF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C1CA0A4-F05B-5773-BC79-24B6F476CF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957388" y="1085850"/>
            <a:ext cx="3143250" cy="48126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Texto</a:t>
            </a:r>
          </a:p>
        </p:txBody>
      </p:sp>
      <p:sp>
        <p:nvSpPr>
          <p:cNvPr id="7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5723336" y="108585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5723336" y="161280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5723336" y="484765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5723336" y="5374609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723336" y="359372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723336" y="412067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25" hasCustomPrompt="1"/>
          </p:nvPr>
        </p:nvSpPr>
        <p:spPr>
          <a:xfrm>
            <a:off x="5723336" y="233978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6" hasCustomPrompt="1"/>
          </p:nvPr>
        </p:nvSpPr>
        <p:spPr>
          <a:xfrm>
            <a:off x="5723336" y="2866740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823224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à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5" y="797453"/>
            <a:ext cx="8715376" cy="69797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5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5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1190625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1190625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6019801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019801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019801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6019801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463475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971550"/>
            <a:ext cx="12192000" cy="46005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3567113" y="5667840"/>
            <a:ext cx="5057775" cy="62910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553624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s com texto de apo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8042F7E-415C-1C9E-840D-52A0033B7EA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1F607B2-00A9-937D-8269-29A3E21E02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843088" y="928688"/>
            <a:ext cx="2100262" cy="49697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8"/>
          </p:nvPr>
        </p:nvSpPr>
        <p:spPr>
          <a:xfrm>
            <a:off x="814387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Imagem 2"/>
          <p:cNvSpPr>
            <a:spLocks noGrp="1"/>
          </p:cNvSpPr>
          <p:nvPr>
            <p:ph type="pic" sz="quarter" idx="19"/>
          </p:nvPr>
        </p:nvSpPr>
        <p:spPr>
          <a:xfrm>
            <a:off x="439102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84235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654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654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88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88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50057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gráfico de progres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877460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30%</a:t>
            </a:r>
          </a:p>
        </p:txBody>
      </p:sp>
      <p:sp>
        <p:nvSpPr>
          <p:cNvPr id="32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7947425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8634261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90%</a:t>
            </a:r>
          </a:p>
        </p:txBody>
      </p:sp>
      <p:sp>
        <p:nvSpPr>
          <p:cNvPr id="36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4565888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9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252724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60%</a:t>
            </a:r>
          </a:p>
        </p:txBody>
      </p:sp>
      <p:sp>
        <p:nvSpPr>
          <p:cNvPr id="40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2619375" y="5222209"/>
            <a:ext cx="6857999" cy="7127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1834184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22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1136B438-876F-4751-7E8C-E90A1F6FF9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D3DD27C-1B6D-E72C-E6D4-588D161670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494993" y="1847419"/>
            <a:ext cx="8344764" cy="2620238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l">
              <a:defRPr sz="6000" b="1" spc="0" baseline="0">
                <a:solidFill>
                  <a:srgbClr val="03CF00"/>
                </a:solidFill>
              </a:defRPr>
            </a:lvl1pPr>
          </a:lstStyle>
          <a:p>
            <a:r>
              <a:rPr lang="pt-BR" dirty="0"/>
              <a:t>Título Principal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3103017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1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781175" y="5286375"/>
            <a:ext cx="9134476" cy="400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cxnSp>
        <p:nvCxnSpPr>
          <p:cNvPr id="7" name="Conector reto 6"/>
          <p:cNvCxnSpPr>
            <a:stCxn id="9" idx="1"/>
          </p:cNvCxnSpPr>
          <p:nvPr userDrawn="1"/>
        </p:nvCxnSpPr>
        <p:spPr>
          <a:xfrm flipH="1">
            <a:off x="1276350" y="5486400"/>
            <a:ext cx="50482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/>
          <p:cNvCxnSpPr/>
          <p:nvPr userDrawn="1"/>
        </p:nvCxnSpPr>
        <p:spPr>
          <a:xfrm>
            <a:off x="1276350" y="5991225"/>
            <a:ext cx="9639301" cy="0"/>
          </a:xfrm>
          <a:prstGeom prst="line">
            <a:avLst/>
          </a:prstGeom>
          <a:ln cap="rnd">
            <a:solidFill>
              <a:srgbClr val="03CF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190760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276350" y="5286375"/>
            <a:ext cx="9639301" cy="4000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946821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2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1" y="1085850"/>
            <a:ext cx="3886200" cy="3476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276351" y="4765931"/>
            <a:ext cx="3886200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913925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4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44271" y="394971"/>
            <a:ext cx="8548369" cy="13693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44271" y="5330476"/>
            <a:ext cx="6099809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3E2E41F-A220-420D-8F86-395E5FDF23A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44272" y="2078959"/>
            <a:ext cx="8549004" cy="2936875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1pPr>
            <a:lvl2pPr marL="6858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2pPr>
            <a:lvl3pPr marL="11430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3pPr>
            <a:lvl4pPr marL="16002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4pPr>
            <a:lvl5pPr marL="20574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590179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esqu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085850"/>
            <a:ext cx="3886200" cy="1285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2619375"/>
            <a:ext cx="3886200" cy="32791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DCC7624-8FD6-2D50-7C98-A23CCFB6C8D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975" y="1085850"/>
            <a:ext cx="5359078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562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924050"/>
            <a:ext cx="3886200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1924050"/>
            <a:ext cx="6096000" cy="36480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3910474"/>
            <a:ext cx="3886200" cy="16616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3594031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02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2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>
            <a:extLst>
              <a:ext uri="{FF2B5EF4-FFF2-40B4-BE49-F238E27FC236}">
                <a16:creationId xmlns:a16="http://schemas.microsoft.com/office/drawing/2014/main" id="{D042BC1F-CB3C-CC65-4A71-CE0130D46AA5}"/>
              </a:ext>
            </a:extLst>
          </p:cNvPr>
          <p:cNvSpPr/>
          <p:nvPr userDrawn="1"/>
        </p:nvSpPr>
        <p:spPr>
          <a:xfrm>
            <a:off x="1728788" y="0"/>
            <a:ext cx="10463212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3851CBDE-93DB-CD9F-EE75-A4C07C9679E6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AC3555A-6B36-11F3-774F-D6A303961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8749B18A-0E23-44DA-1802-4304D5D66306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402" y="6016675"/>
            <a:ext cx="3335498" cy="60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231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86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183E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audegov.sharepoint.com/:b:/r/sites/ProjetoIPS/Shared%20Documents/General/Ponto%20de%20controle%20-%20IPS/01%20-%20Atas%20das%20reuni%C3%B5es/19_Ata_IPS_02.06.2023.pdf?csf=1&amp;web=1&amp;e=6KglRa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515938" y="3005771"/>
            <a:ext cx="11160125" cy="842329"/>
          </a:xfrm>
        </p:spPr>
        <p:txBody>
          <a:bodyPr/>
          <a:lstStyle/>
          <a:p>
            <a:r>
              <a:rPr lang="pt-BR" sz="2400" b="0" dirty="0">
                <a:latin typeface="Montserrat ExtraBold" panose="00000900000000000000" pitchFamily="2" charset="0"/>
              </a:rPr>
              <a:t>Promoção do Ambiente de Interconectividade em Saúde como apoio à Implementação da Estratégia de Saúde Digital para o Brasil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108FD88-2502-D413-4DDC-4318B399D3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165" y="5165557"/>
            <a:ext cx="3867670" cy="700793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2D5FED52-E18C-E6E9-1216-79334D53F939}"/>
              </a:ext>
            </a:extLst>
          </p:cNvPr>
          <p:cNvSpPr txBox="1">
            <a:spLocks/>
          </p:cNvSpPr>
          <p:nvPr/>
        </p:nvSpPr>
        <p:spPr>
          <a:xfrm>
            <a:off x="515938" y="2220912"/>
            <a:ext cx="11160125" cy="43497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sz="3200" b="0" dirty="0">
                <a:solidFill>
                  <a:srgbClr val="FFD622"/>
                </a:solidFill>
                <a:latin typeface="Montserrat ExtraBold" panose="00000900000000000000" pitchFamily="2" charset="0"/>
              </a:rPr>
              <a:t>Ponto de controle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37E3C13-59B6-9837-165C-3100692194C1}"/>
              </a:ext>
            </a:extLst>
          </p:cNvPr>
          <p:cNvSpPr txBox="1"/>
          <p:nvPr/>
        </p:nvSpPr>
        <p:spPr>
          <a:xfrm>
            <a:off x="4396740" y="4274820"/>
            <a:ext cx="3398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latin typeface="Montserrat" panose="00000500000000000000" pitchFamily="2" charset="0"/>
              </a:rPr>
              <a:t>15 de junho de 2023</a:t>
            </a:r>
          </a:p>
        </p:txBody>
      </p:sp>
    </p:spTree>
    <p:extLst>
      <p:ext uri="{BB962C8B-B14F-4D97-AF65-F5344CB8AC3E}">
        <p14:creationId xmlns:p14="http://schemas.microsoft.com/office/powerpoint/2010/main" val="3902368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Validação dos mapeamentos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708A6A6-5C1B-D4B3-3EAB-B95D36AEC852}"/>
              </a:ext>
            </a:extLst>
          </p:cNvPr>
          <p:cNvSpPr/>
          <p:nvPr/>
        </p:nvSpPr>
        <p:spPr>
          <a:xfrm>
            <a:off x="507536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Retomada do Laboratório OCL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27098C0-04BE-A7AD-7B7B-C8C94E2DCFD1}"/>
              </a:ext>
            </a:extLst>
          </p:cNvPr>
          <p:cNvSpPr/>
          <p:nvPr/>
        </p:nvSpPr>
        <p:spPr>
          <a:xfrm>
            <a:off x="8076064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Alteração do plano de trabalho e OBM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40CE29F-0DB5-75DB-4C0A-2998660F8D98}"/>
              </a:ext>
            </a:extLst>
          </p:cNvPr>
          <p:cNvSpPr/>
          <p:nvPr/>
        </p:nvSpPr>
        <p:spPr>
          <a:xfrm>
            <a:off x="4291800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Reunião do GDHP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3F78A80C-AC97-A4B9-160B-A1B654FEECB1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Ata do PC aprovada (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  <a:hlinkClick r:id="rId3"/>
              </a:rPr>
              <a:t>link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);</a:t>
            </a:r>
          </a:p>
        </p:txBody>
      </p:sp>
      <p:sp>
        <p:nvSpPr>
          <p:cNvPr id="5" name="Retângulo: Cantos Arredondados 1">
            <a:extLst>
              <a:ext uri="{FF2B5EF4-FFF2-40B4-BE49-F238E27FC236}">
                <a16:creationId xmlns:a16="http://schemas.microsoft.com/office/drawing/2014/main" id="{E2CB9BC0-9FAB-0F5C-7A29-93DDCBA8683E}"/>
              </a:ext>
            </a:extLst>
          </p:cNvPr>
          <p:cNvSpPr/>
          <p:nvPr/>
        </p:nvSpPr>
        <p:spPr>
          <a:xfrm>
            <a:off x="80676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Mapeamento de exames GAL - LOINC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</p:spTree>
    <p:extLst>
      <p:ext uri="{BB962C8B-B14F-4D97-AF65-F5344CB8AC3E}">
        <p14:creationId xmlns:p14="http://schemas.microsoft.com/office/powerpoint/2010/main" val="2872586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9" grpId="0" animBg="1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Reunião entre Coordenações DATASUS, SAPS e HSL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110116EC-A179-8E87-C62F-206E13F21FA5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Tabelas OBM e Hórus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8" name="Retângulo: Cantos Arredondados 6">
            <a:extLst>
              <a:ext uri="{FF2B5EF4-FFF2-40B4-BE49-F238E27FC236}">
                <a16:creationId xmlns:a16="http://schemas.microsoft.com/office/drawing/2014/main" id="{C6F0A7B3-D635-F91A-D89C-64189CC82895}"/>
              </a:ext>
            </a:extLst>
          </p:cNvPr>
          <p:cNvSpPr/>
          <p:nvPr/>
        </p:nvSpPr>
        <p:spPr>
          <a:xfrm>
            <a:off x="80760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Ajustes do SIES e DLOG para harmonização dos imunobiológicos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CGPNI</a:t>
            </a:r>
          </a:p>
        </p:txBody>
      </p:sp>
      <p:sp>
        <p:nvSpPr>
          <p:cNvPr id="10" name="Retângulo: Cantos Arredondados 3">
            <a:extLst>
              <a:ext uri="{FF2B5EF4-FFF2-40B4-BE49-F238E27FC236}">
                <a16:creationId xmlns:a16="http://schemas.microsoft.com/office/drawing/2014/main" id="{4B189017-9715-E484-D6F6-022BC2124F75}"/>
              </a:ext>
            </a:extLst>
          </p:cNvPr>
          <p:cNvSpPr/>
          <p:nvPr/>
        </p:nvSpPr>
        <p:spPr>
          <a:xfrm>
            <a:off x="515938" y="376365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Mapeamentos </a:t>
            </a:r>
            <a:r>
              <a:rPr lang="pt-BR" sz="1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BRTerminologiaPatogeno</a:t>
            </a:r>
            <a:endParaRPr lang="pt-BR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3 registros não mapeiam para IPS, apenas para o SNOMED core.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11" name="Retângulo: Cantos Arredondados 5">
            <a:extLst>
              <a:ext uri="{FF2B5EF4-FFF2-40B4-BE49-F238E27FC236}">
                <a16:creationId xmlns:a16="http://schemas.microsoft.com/office/drawing/2014/main" id="{8151F1F5-4E0C-2C60-19E5-1A467A39FD9E}"/>
              </a:ext>
            </a:extLst>
          </p:cNvPr>
          <p:cNvSpPr/>
          <p:nvPr/>
        </p:nvSpPr>
        <p:spPr>
          <a:xfrm>
            <a:off x="4291800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Outros pontos?</a:t>
            </a:r>
          </a:p>
        </p:txBody>
      </p:sp>
    </p:spTree>
    <p:extLst>
      <p:ext uri="{BB962C8B-B14F-4D97-AF65-F5344CB8AC3E}">
        <p14:creationId xmlns:p14="http://schemas.microsoft.com/office/powerpoint/2010/main" val="14382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3657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âmina de Aber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âmina de Abertura e final">
  <a:themeElements>
    <a:clrScheme name="Personalizar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13FFE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ada 1">
      <a:majorFont>
        <a:latin typeface="Montserrat Black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4206af4-b38d-4a13-b79e-daa4c786ae4e">
      <Terms xmlns="http://schemas.microsoft.com/office/infopath/2007/PartnerControls"/>
    </lcf76f155ced4ddcb4097134ff3c332f>
    <TaxCatchAll xmlns="a686cd3c-65cd-4d74-8cce-41442f59ffd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D5CE7256D9110459B7291A124EF53D2" ma:contentTypeVersion="12" ma:contentTypeDescription="Crie um novo documento." ma:contentTypeScope="" ma:versionID="9b7ac589a6f1f4148e646bd4331f7863">
  <xsd:schema xmlns:xsd="http://www.w3.org/2001/XMLSchema" xmlns:xs="http://www.w3.org/2001/XMLSchema" xmlns:p="http://schemas.microsoft.com/office/2006/metadata/properties" xmlns:ns2="04206af4-b38d-4a13-b79e-daa4c786ae4e" xmlns:ns3="a686cd3c-65cd-4d74-8cce-41442f59ffdc" targetNamespace="http://schemas.microsoft.com/office/2006/metadata/properties" ma:root="true" ma:fieldsID="257655f5a2aa76360cea75f86201cc79" ns2:_="" ns3:_="">
    <xsd:import namespace="04206af4-b38d-4a13-b79e-daa4c786ae4e"/>
    <xsd:import namespace="a686cd3c-65cd-4d74-8cce-41442f59ffd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206af4-b38d-4a13-b79e-daa4c786ae4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Marcações de imagem" ma:readOnly="false" ma:fieldId="{5cf76f15-5ced-4ddc-b409-7134ff3c332f}" ma:taxonomyMulti="true" ma:sspId="08562b07-c12b-440e-8652-dcaac954a86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86cd3c-65cd-4d74-8cce-41442f59ffdc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58383613-7854-41e4-98ca-5bd374161156}" ma:internalName="TaxCatchAll" ma:showField="CatchAllData" ma:web="a686cd3c-65cd-4d74-8cce-41442f59ffd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2FD259F-770B-4F01-AAE4-4DEDFA4CD983}">
  <ds:schemaRefs>
    <ds:schemaRef ds:uri="http://schemas.microsoft.com/office/2006/metadata/properties"/>
    <ds:schemaRef ds:uri="http://schemas.microsoft.com/office/infopath/2007/PartnerControls"/>
    <ds:schemaRef ds:uri="04206af4-b38d-4a13-b79e-daa4c786ae4e"/>
    <ds:schemaRef ds:uri="a686cd3c-65cd-4d74-8cce-41442f59ffdc"/>
  </ds:schemaRefs>
</ds:datastoreItem>
</file>

<file path=customXml/itemProps2.xml><?xml version="1.0" encoding="utf-8"?>
<ds:datastoreItem xmlns:ds="http://schemas.openxmlformats.org/officeDocument/2006/customXml" ds:itemID="{3E887413-4D2B-48B8-89B0-2F484FAA47E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206af4-b38d-4a13-b79e-daa4c786ae4e"/>
    <ds:schemaRef ds:uri="a686cd3c-65cd-4d74-8cce-41442f59ffd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DD55E47-6BA3-4F8C-9DF2-AE65FCAE0FF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9485</TotalTime>
  <Words>308</Words>
  <Application>Microsoft Office PowerPoint</Application>
  <PresentationFormat>Widescreen</PresentationFormat>
  <Paragraphs>40</Paragraphs>
  <Slides>4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4</vt:i4>
      </vt:variant>
    </vt:vector>
  </HeadingPairs>
  <TitlesOfParts>
    <vt:vector size="13" baseType="lpstr">
      <vt:lpstr>Arial</vt:lpstr>
      <vt:lpstr>Roboto</vt:lpstr>
      <vt:lpstr>Calibri</vt:lpstr>
      <vt:lpstr>Montserrat</vt:lpstr>
      <vt:lpstr>Montserrat ExtraBold</vt:lpstr>
      <vt:lpstr>Courier New</vt:lpstr>
      <vt:lpstr>Montserrat Black</vt:lpstr>
      <vt:lpstr>Lâmina de Abertura</vt:lpstr>
      <vt:lpstr>Lâmina de Abertura e final</vt:lpstr>
      <vt:lpstr>Promoção do Ambiente de Interconectividade em Saúde como apoio à Implementação da Estratégia de Saúde Digital para o Brasil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Josué Custódio Fernandes</dc:creator>
  <cp:lastModifiedBy>Elivan Silva Souza</cp:lastModifiedBy>
  <cp:revision>92</cp:revision>
  <cp:lastPrinted>2021-05-27T13:54:16Z</cp:lastPrinted>
  <dcterms:created xsi:type="dcterms:W3CDTF">2021-05-25T14:48:35Z</dcterms:created>
  <dcterms:modified xsi:type="dcterms:W3CDTF">2023-06-15T12:47:04Z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0x010100AD5CE7256D9110459B7291A124EF53D2</vt:lpwstr>
  </property>
</Properties>
</file>